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67" r:id="rId4"/>
    <p:sldId id="268" r:id="rId5"/>
    <p:sldId id="269" r:id="rId6"/>
    <p:sldId id="257" r:id="rId7"/>
    <p:sldId id="264" r:id="rId8"/>
    <p:sldId id="259" r:id="rId9"/>
    <p:sldId id="260" r:id="rId10"/>
    <p:sldId id="271" r:id="rId11"/>
    <p:sldId id="261" r:id="rId12"/>
    <p:sldId id="262" r:id="rId13"/>
    <p:sldId id="272" r:id="rId14"/>
    <p:sldId id="263" r:id="rId15"/>
  </p:sldIdLst>
  <p:sldSz cx="14630400" cy="8229600"/>
  <p:notesSz cx="8229600" cy="14630400"/>
  <p:embeddedFontLs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Lato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76705" autoAdjust="0"/>
  </p:normalViewPr>
  <p:slideViewPr>
    <p:cSldViewPr snapToGrid="0" snapToObjects="1">
      <p:cViewPr varScale="1">
        <p:scale>
          <a:sx n="57" d="100"/>
          <a:sy n="57" d="100"/>
        </p:scale>
        <p:origin x="-552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rnavon/Retinoblastoma_Detector/tree/ma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etinoblastoma.streamlit.a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42518" y="1538868"/>
            <a:ext cx="8987881" cy="2331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50"/>
              </a:lnSpc>
            </a:pPr>
            <a:r>
              <a:rPr lang="en-US" sz="6000" b="1" kern="0" spc="-136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Retinoblastoma Detector</a:t>
            </a:r>
            <a:r>
              <a:rPr lang="en-US" sz="6000" b="1" kern="0" spc="-136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:</a:t>
            </a:r>
          </a:p>
          <a:p>
            <a:pPr>
              <a:lnSpc>
                <a:spcPts val="5550"/>
              </a:lnSpc>
            </a:pPr>
            <a:r>
              <a:rPr lang="en-US" sz="4000" b="1" dirty="0" smtClean="0"/>
              <a:t>Deep Learning-Based Eye Risk Assessment</a:t>
            </a:r>
          </a:p>
          <a:p>
            <a:pPr marL="0" indent="0">
              <a:lnSpc>
                <a:spcPts val="5550"/>
              </a:lnSpc>
              <a:buNone/>
            </a:pPr>
            <a:endParaRPr lang="en-US" sz="4800" dirty="0"/>
          </a:p>
        </p:txBody>
      </p:sp>
      <p:sp>
        <p:nvSpPr>
          <p:cNvPr id="7" name="Text 3"/>
          <p:cNvSpPr/>
          <p:nvPr/>
        </p:nvSpPr>
        <p:spPr>
          <a:xfrm>
            <a:off x="5642518" y="4643516"/>
            <a:ext cx="211847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By: Amir </a:t>
            </a:r>
            <a:r>
              <a:rPr lang="en-US" sz="32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Navon</a:t>
            </a: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, </a:t>
            </a:r>
            <a:r>
              <a:rPr lang="en-US" sz="32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Adi</a:t>
            </a: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32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Albeg</a:t>
            </a: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, </a:t>
            </a:r>
            <a:r>
              <a:rPr lang="en-US" sz="32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Taina</a:t>
            </a: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32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Trahtenberg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 bright="36000" contrast="-7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8286" y="390293"/>
            <a:ext cx="740354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300"/>
              </a:lnSpc>
              <a:buNone/>
            </a:pPr>
            <a:r>
              <a:rPr lang="en-US" sz="49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and </a:t>
            </a:r>
          </a:p>
          <a:p>
            <a:pPr indent="0">
              <a:lnSpc>
                <a:spcPts val="5300"/>
              </a:lnSpc>
              <a:buNone/>
            </a:pPr>
            <a:r>
              <a:rPr lang="en-US" sz="49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Results</a:t>
            </a:r>
            <a:endParaRPr lang="en-US" sz="4900" b="1" kern="0" spc="-98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32360" y="2005847"/>
            <a:ext cx="45719" cy="4394953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256437" y="2465426"/>
            <a:ext cx="545807" cy="45719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5808286" y="2241351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5952709" y="2319814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6989148" y="224135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Training Accuracy – 94%</a:t>
            </a:r>
            <a:endParaRPr lang="en-US" sz="28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95364" y="3183552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90727" y="3351072"/>
            <a:ext cx="511518" cy="45719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5819715" y="3159800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5964138" y="3238262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3600" dirty="0"/>
          </a:p>
        </p:txBody>
      </p:sp>
      <p:sp>
        <p:nvSpPr>
          <p:cNvPr id="13" name="Text 10"/>
          <p:cNvSpPr/>
          <p:nvPr/>
        </p:nvSpPr>
        <p:spPr>
          <a:xfrm>
            <a:off x="6989148" y="319152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Validation</a:t>
            </a: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Accuracy – 93%</a:t>
            </a:r>
            <a:endParaRPr lang="en-US" sz="28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376135" y="2088533"/>
            <a:ext cx="2064533" cy="753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3200" b="1" dirty="0" smtClean="0"/>
              <a:t>  </a:t>
            </a:r>
            <a:r>
              <a:rPr lang="en-US" sz="36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Overall </a:t>
            </a:r>
            <a:endParaRPr lang="en-US" sz="3600" b="1" kern="0" spc="-98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r>
              <a:rPr lang="en-US" sz="36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</a:p>
          <a:p>
            <a:r>
              <a:rPr lang="en-US" sz="36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</a:t>
            </a:r>
            <a:r>
              <a:rPr lang="en-US" sz="36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94</a:t>
            </a:r>
            <a:r>
              <a:rPr lang="en-US" sz="36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%</a:t>
            </a:r>
            <a:endParaRPr lang="en-US" sz="3600" b="1" kern="0" spc="-98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90727" y="4315521"/>
            <a:ext cx="511517" cy="45719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5819716" y="4081558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5964139" y="4160020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3600" dirty="0"/>
          </a:p>
        </p:txBody>
      </p:sp>
      <p:sp>
        <p:nvSpPr>
          <p:cNvPr id="18" name="Text 15"/>
          <p:cNvSpPr/>
          <p:nvPr/>
        </p:nvSpPr>
        <p:spPr>
          <a:xfrm>
            <a:off x="6989148" y="419770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ROC-AUC Score - 0.97</a:t>
            </a:r>
            <a:endParaRPr lang="en-US" sz="3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195364" y="5499140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6146306" y="5213730"/>
            <a:ext cx="655939" cy="45719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5785426" y="4978224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5929849" y="5056686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3600" dirty="0"/>
          </a:p>
        </p:txBody>
      </p:sp>
      <p:sp>
        <p:nvSpPr>
          <p:cNvPr id="23" name="Text 20"/>
          <p:cNvSpPr/>
          <p:nvPr/>
        </p:nvSpPr>
        <p:spPr>
          <a:xfrm>
            <a:off x="6989148" y="497822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Confusion Matrix</a:t>
            </a:r>
            <a:endParaRPr lang="en-US" sz="3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195364" y="691479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4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10584937" y="4891802"/>
          <a:ext cx="332306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6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7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76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sz="2400" b="1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1" dirty="0"/>
                        <a:t>No (0)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400" b="1" dirty="0"/>
                        <a:t>Yes (1)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sz="2400" b="1"/>
                        <a:t>No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15</a:t>
                      </a:r>
                      <a:endParaRPr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</a:t>
                      </a:r>
                      <a:endParaRPr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sz="2400" b="1"/>
                        <a:t>Yes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2400" b="1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14</a:t>
                      </a:r>
                      <a:endParaRPr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607505" y="6557337"/>
            <a:ext cx="90228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The results </a:t>
            </a: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suggest that the model performs well.  </a:t>
            </a:r>
            <a:endParaRPr lang="en-US" sz="2800" b="1" dirty="0" smtClean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Indeed, </a:t>
            </a:r>
            <a:r>
              <a:rPr lang="en-US" sz="28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 FN case ay require consideration for improvement</a:t>
            </a:r>
          </a:p>
        </p:txBody>
      </p:sp>
      <p:sp>
        <p:nvSpPr>
          <p:cNvPr id="30" name="Block Arc 29"/>
          <p:cNvSpPr/>
          <p:nvPr/>
        </p:nvSpPr>
        <p:spPr>
          <a:xfrm rot="5400000">
            <a:off x="10440255" y="2412931"/>
            <a:ext cx="2308303" cy="836471"/>
          </a:xfrm>
          <a:prstGeom prst="blockArc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7146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Deployment Using Streamlit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Upload Photo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 uploads eye or face photo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Eye Detection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 detects and crops eye regions if needed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Each eye classified as Healthy or Retinoblastoma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Display Results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Shows results with confidence scores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8693" y="731103"/>
            <a:ext cx="6138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300"/>
              </a:lnSpc>
              <a:buNone/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This Methodology?</a:t>
            </a:r>
          </a:p>
        </p:txBody>
      </p:sp>
      <p:sp>
        <p:nvSpPr>
          <p:cNvPr id="4" name="Shape 1"/>
          <p:cNvSpPr/>
          <p:nvPr/>
        </p:nvSpPr>
        <p:spPr>
          <a:xfrm>
            <a:off x="793791" y="1771530"/>
            <a:ext cx="3889722" cy="3112889"/>
          </a:xfrm>
          <a:prstGeom prst="roundRect">
            <a:avLst>
              <a:gd name="adj" fmla="val 1093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5" y="1998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Handling Variability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0605" y="2488763"/>
            <a:ext cx="343988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 preprocessing and 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Mediapipe </a:t>
            </a: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manage variability in photo quality, ensuring consistent, high-quality data for the CNN.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903394" y="1771530"/>
            <a:ext cx="4057089" cy="3112889"/>
          </a:xfrm>
          <a:prstGeom prst="roundRect">
            <a:avLst>
              <a:gd name="adj" fmla="val 1093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016801" y="1909137"/>
            <a:ext cx="3106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Specialized Image Analysis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5016801" y="2776187"/>
            <a:ext cx="383027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CNNs excel at recognizing subtle visual cues, making them ideal for identifying reflections in the pupil associated with retinoblastoma.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2" y="5111234"/>
            <a:ext cx="8166691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5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Accessibility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907197" y="5692378"/>
            <a:ext cx="79398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use of everyday photos and a web app interface makes the tool accessible to a wide audience, potentially reaching more people in need.</a:t>
            </a: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3614744" y="7203688"/>
            <a:ext cx="16914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>
                <a:hlinkClick r:id="rId3"/>
              </a:rPr>
              <a:t>GitHub</a:t>
            </a:r>
            <a:endParaRPr lang="en-US" sz="4000" b="1" dirty="0"/>
          </a:p>
        </p:txBody>
      </p:sp>
      <p:sp>
        <p:nvSpPr>
          <p:cNvPr id="14" name="Rectangle 13"/>
          <p:cNvSpPr/>
          <p:nvPr/>
        </p:nvSpPr>
        <p:spPr>
          <a:xfrm>
            <a:off x="9112883" y="7203688"/>
            <a:ext cx="11998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hlinkClick r:id="rId4"/>
              </a:rPr>
              <a:t>App</a:t>
            </a:r>
            <a:endParaRPr lang="en-US" sz="4000" b="1" dirty="0"/>
          </a:p>
        </p:txBody>
      </p:sp>
      <p:sp>
        <p:nvSpPr>
          <p:cNvPr id="15" name="Shape 4"/>
          <p:cNvSpPr/>
          <p:nvPr/>
        </p:nvSpPr>
        <p:spPr>
          <a:xfrm>
            <a:off x="9112883" y="1771530"/>
            <a:ext cx="4057089" cy="5009556"/>
          </a:xfrm>
          <a:prstGeom prst="roundRect">
            <a:avLst>
              <a:gd name="adj" fmla="val 1093"/>
            </a:avLst>
          </a:prstGeom>
          <a:solidFill>
            <a:srgbClr val="E5DFD2"/>
          </a:solidFill>
          <a:ln/>
        </p:spPr>
      </p:sp>
      <p:sp>
        <p:nvSpPr>
          <p:cNvPr id="16" name="Text 5"/>
          <p:cNvSpPr/>
          <p:nvPr/>
        </p:nvSpPr>
        <p:spPr>
          <a:xfrm>
            <a:off x="9226290" y="1909137"/>
            <a:ext cx="3106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PyTorch</a:t>
            </a:r>
            <a:endParaRPr lang="en-US" sz="2800" dirty="0"/>
          </a:p>
        </p:txBody>
      </p:sp>
      <p:sp>
        <p:nvSpPr>
          <p:cNvPr id="17" name="Text 6"/>
          <p:cNvSpPr/>
          <p:nvPr/>
        </p:nvSpPr>
        <p:spPr>
          <a:xfrm>
            <a:off x="9226290" y="2352675"/>
            <a:ext cx="3830275" cy="230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2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Enables flexible debugging and real-time modifications during model development.</a:t>
            </a:r>
          </a:p>
          <a:p>
            <a:pPr>
              <a:lnSpc>
                <a:spcPts val="2850"/>
              </a:lnSpc>
              <a:buFont typeface="Arial" pitchFamily="34" charset="0"/>
              <a:buChar char="•"/>
            </a:pPr>
            <a:endParaRPr lang="en-US" sz="14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850"/>
              </a:lnSpc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Speeds up training and inference, critical for convolution-heavy architectures.</a:t>
            </a:r>
          </a:p>
          <a:p>
            <a:pPr>
              <a:lnSpc>
                <a:spcPts val="2850"/>
              </a:lnSpc>
            </a:pPr>
            <a:endParaRPr lang="en-US" sz="11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>
              <a:lnSpc>
                <a:spcPts val="2850"/>
              </a:lnSpc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Extensive libraries and support streamline implementation.</a:t>
            </a:r>
            <a:endParaRPr lang="en-US" sz="22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609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9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Group Challenges</a:t>
            </a:r>
            <a:endParaRPr lang="en-US" sz="4900" b="1" kern="0" spc="-98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6835" y="230191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92207" y="2419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Limited Dataset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992207" y="2909731"/>
            <a:ext cx="38182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Larger data is desirable to improve the model's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capabilities</a:t>
            </a:r>
            <a:endParaRPr lang="en-US" sz="28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12002" y="228844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089862" y="2178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Loss vs. Accuracy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36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trade-of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5263480" y="2909731"/>
            <a:ext cx="40078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Deciding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is more important for the specific model</a:t>
            </a:r>
            <a:endParaRPr lang="en-US" sz="28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68557" y="4700073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992206" y="47000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Mediapipe</a:t>
            </a:r>
            <a:r>
              <a:rPr lang="en-US" sz="36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and </a:t>
            </a:r>
            <a:r>
              <a:rPr lang="en-US" sz="36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</a:t>
            </a:r>
            <a:r>
              <a:rPr lang="en-US" sz="3600" b="1" dirty="0" err="1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treamlit</a:t>
            </a:r>
            <a:r>
              <a:rPr lang="en-US" sz="36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Combination</a:t>
            </a:r>
          </a:p>
        </p:txBody>
      </p:sp>
      <p:pic>
        <p:nvPicPr>
          <p:cNvPr id="1027" name="Picture 3" descr="C:\Users\Owner\Desktop\download (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64530" y="0"/>
            <a:ext cx="8807896" cy="82296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992086" y="5236242"/>
            <a:ext cx="8279115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8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MediaPipe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operations can block the </a:t>
            </a:r>
            <a:r>
              <a:rPr lang="en-US" sz="28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Streamlit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</a:p>
          <a:p>
            <a:pPr>
              <a:lnSpc>
                <a:spcPts val="285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They might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have conflicting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dependencies.</a:t>
            </a:r>
            <a:endParaRPr lang="en-US" sz="28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/>
          <p:cNvSpPr/>
          <p:nvPr/>
        </p:nvSpPr>
        <p:spPr>
          <a:xfrm>
            <a:off x="801227" y="3165389"/>
            <a:ext cx="2279634" cy="88022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2" name="Text 0"/>
          <p:cNvSpPr/>
          <p:nvPr/>
        </p:nvSpPr>
        <p:spPr>
          <a:xfrm>
            <a:off x="793790" y="969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</a:p>
        </p:txBody>
      </p:sp>
      <p:sp>
        <p:nvSpPr>
          <p:cNvPr id="3" name="Shape 1"/>
          <p:cNvSpPr/>
          <p:nvPr/>
        </p:nvSpPr>
        <p:spPr>
          <a:xfrm>
            <a:off x="793790" y="2131695"/>
            <a:ext cx="990405" cy="88022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102816" y="2395419"/>
            <a:ext cx="1644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5254704" y="4270915"/>
            <a:ext cx="3917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Incorporate Pretrained Models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5254704" y="4672126"/>
            <a:ext cx="44387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architectures like ResNet or EfficientNet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3194209" y="4030377"/>
            <a:ext cx="10817214" cy="45719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3381052"/>
            <a:ext cx="384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6744652" y="5338614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Mobile App Integration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6744652" y="5739824"/>
            <a:ext cx="367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Deploy model for use in remote areas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5193923" y="5057000"/>
            <a:ext cx="8817500" cy="45719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15" name="Text 13"/>
          <p:cNvSpPr/>
          <p:nvPr/>
        </p:nvSpPr>
        <p:spPr>
          <a:xfrm>
            <a:off x="8054970" y="6415847"/>
            <a:ext cx="2995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Batch Image Processing</a:t>
            </a:r>
            <a:endParaRPr lang="en-US" sz="3200" dirty="0"/>
          </a:p>
        </p:txBody>
      </p:sp>
      <p:sp>
        <p:nvSpPr>
          <p:cNvPr id="16" name="Text 14"/>
          <p:cNvSpPr/>
          <p:nvPr/>
        </p:nvSpPr>
        <p:spPr>
          <a:xfrm>
            <a:off x="8054970" y="6828209"/>
            <a:ext cx="4002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Allow analysis of multiple images at once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93790" y="65423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400" dirty="0"/>
          </a:p>
        </p:txBody>
      </p:sp>
      <p:sp>
        <p:nvSpPr>
          <p:cNvPr id="19" name="Shape 1"/>
          <p:cNvSpPr/>
          <p:nvPr/>
        </p:nvSpPr>
        <p:spPr>
          <a:xfrm>
            <a:off x="801226" y="4192012"/>
            <a:ext cx="4250275" cy="88022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20" name="Text 7"/>
          <p:cNvSpPr/>
          <p:nvPr/>
        </p:nvSpPr>
        <p:spPr>
          <a:xfrm>
            <a:off x="1020604" y="4418826"/>
            <a:ext cx="384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3200" dirty="0"/>
          </a:p>
        </p:txBody>
      </p:sp>
      <p:sp>
        <p:nvSpPr>
          <p:cNvPr id="21" name="Shape 1"/>
          <p:cNvSpPr/>
          <p:nvPr/>
        </p:nvSpPr>
        <p:spPr>
          <a:xfrm>
            <a:off x="801226" y="5249406"/>
            <a:ext cx="5663154" cy="88022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22" name="Text 7"/>
          <p:cNvSpPr/>
          <p:nvPr/>
        </p:nvSpPr>
        <p:spPr>
          <a:xfrm>
            <a:off x="1020604" y="5476220"/>
            <a:ext cx="384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3200" dirty="0"/>
          </a:p>
        </p:txBody>
      </p:sp>
      <p:sp>
        <p:nvSpPr>
          <p:cNvPr id="23" name="Shape 1"/>
          <p:cNvSpPr/>
          <p:nvPr/>
        </p:nvSpPr>
        <p:spPr>
          <a:xfrm>
            <a:off x="801227" y="6315488"/>
            <a:ext cx="7093836" cy="88022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24" name="Text 7"/>
          <p:cNvSpPr/>
          <p:nvPr/>
        </p:nvSpPr>
        <p:spPr>
          <a:xfrm>
            <a:off x="1020605" y="6542302"/>
            <a:ext cx="384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3200" dirty="0"/>
          </a:p>
        </p:txBody>
      </p:sp>
      <p:sp>
        <p:nvSpPr>
          <p:cNvPr id="25" name="Shape 10"/>
          <p:cNvSpPr/>
          <p:nvPr/>
        </p:nvSpPr>
        <p:spPr>
          <a:xfrm>
            <a:off x="6828323" y="6083916"/>
            <a:ext cx="7183100" cy="45719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26" name="Shape 10"/>
          <p:cNvSpPr/>
          <p:nvPr/>
        </p:nvSpPr>
        <p:spPr>
          <a:xfrm>
            <a:off x="8054970" y="7145393"/>
            <a:ext cx="5956453" cy="45719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27" name="Shape 5"/>
          <p:cNvSpPr/>
          <p:nvPr/>
        </p:nvSpPr>
        <p:spPr>
          <a:xfrm>
            <a:off x="2064219" y="2966205"/>
            <a:ext cx="11947203" cy="45719"/>
          </a:xfrm>
          <a:prstGeom prst="roundRect">
            <a:avLst>
              <a:gd name="adj" fmla="val 223256"/>
            </a:avLst>
          </a:prstGeom>
          <a:solidFill>
            <a:srgbClr val="CBC5B8"/>
          </a:solidFill>
          <a:ln/>
        </p:spPr>
      </p:sp>
      <p:sp>
        <p:nvSpPr>
          <p:cNvPr id="28" name="Text 8"/>
          <p:cNvSpPr/>
          <p:nvPr/>
        </p:nvSpPr>
        <p:spPr>
          <a:xfrm>
            <a:off x="3417093" y="3209993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Advanced Augmentation</a:t>
            </a:r>
            <a:endParaRPr lang="en-US" sz="3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29" name="Text 9"/>
          <p:cNvSpPr/>
          <p:nvPr/>
        </p:nvSpPr>
        <p:spPr>
          <a:xfrm>
            <a:off x="3417093" y="3611203"/>
            <a:ext cx="367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 techniques for better real-world robustness</a:t>
            </a:r>
          </a:p>
        </p:txBody>
      </p:sp>
      <p:sp>
        <p:nvSpPr>
          <p:cNvPr id="30" name="Text 8"/>
          <p:cNvSpPr/>
          <p:nvPr/>
        </p:nvSpPr>
        <p:spPr>
          <a:xfrm>
            <a:off x="2102680" y="2198601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32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Expansion</a:t>
            </a:r>
            <a:endParaRPr lang="en-US" sz="3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31" name="Text 9"/>
          <p:cNvSpPr/>
          <p:nvPr/>
        </p:nvSpPr>
        <p:spPr>
          <a:xfrm>
            <a:off x="2102680" y="2599811"/>
            <a:ext cx="367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larger dataset would improve the model's accuracy and </a:t>
            </a:r>
            <a:r>
              <a:rPr lang="en-US" sz="24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generalizability</a:t>
            </a:r>
            <a:endParaRPr lang="en-US" sz="24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9785" y="1278969"/>
            <a:ext cx="8441473" cy="3227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50"/>
              </a:lnSpc>
            </a:pPr>
            <a:r>
              <a:rPr lang="en-US" sz="6000" b="1" u="sng" kern="0" spc="-136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Retinoblastoma</a:t>
            </a:r>
            <a:r>
              <a:rPr lang="en-US" sz="6000" b="1" kern="0" spc="-136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: </a:t>
            </a:r>
            <a:r>
              <a:rPr lang="he-IL" sz="6000" b="1" kern="0" spc="-136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</a:t>
            </a:r>
            <a:r>
              <a:rPr lang="en-US" sz="5400" b="1" kern="0" spc="-136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</a:t>
            </a:r>
            <a:r>
              <a:rPr lang="en-US" sz="5400" b="1" kern="0" spc="-136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Childhood Eye </a:t>
            </a:r>
            <a:r>
              <a:rPr lang="en-US" sz="5400" b="1" kern="0" spc="-136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Cancer</a:t>
            </a:r>
            <a:r>
              <a:rPr lang="he-IL" sz="5400" b="1" kern="0" spc="-136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</a:t>
            </a:r>
            <a:endParaRPr lang="en-US" sz="6000" b="1" kern="0" spc="-136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631366" y="3795843"/>
            <a:ext cx="8809464" cy="2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  <a:buFont typeface="Arial" pitchFamily="34" charset="0"/>
              <a:buChar char="•"/>
            </a:pPr>
            <a:r>
              <a:rPr lang="he-IL" sz="44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28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Retinoblastoma </a:t>
            </a:r>
            <a:r>
              <a:rPr lang="en-US" sz="2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is a rare and aggressive type of eye cancer that primarily affects young children</a:t>
            </a:r>
            <a:r>
              <a:rPr lang="en-US" sz="28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.</a:t>
            </a:r>
            <a:endParaRPr lang="he-IL" sz="2800" b="1" dirty="0" smtClean="0">
              <a:solidFill>
                <a:srgbClr val="282824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>
              <a:lnSpc>
                <a:spcPts val="2750"/>
              </a:lnSpc>
              <a:buFont typeface="Arial" pitchFamily="34" charset="0"/>
              <a:buChar char="•"/>
            </a:pPr>
            <a:endParaRPr lang="he-IL" sz="4400" b="1" dirty="0" smtClean="0">
              <a:solidFill>
                <a:srgbClr val="282824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>
              <a:lnSpc>
                <a:spcPts val="2750"/>
              </a:lnSpc>
              <a:buFont typeface="Arial" pitchFamily="34" charset="0"/>
              <a:buChar char="•"/>
            </a:pPr>
            <a:r>
              <a:rPr lang="he-IL" sz="44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28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It originates in the retina, the light-sensitive tissue at the back of the eye, and can quickly spread if not detected and treated early.</a:t>
            </a:r>
          </a:p>
        </p:txBody>
      </p:sp>
      <p:sp>
        <p:nvSpPr>
          <p:cNvPr id="5" name="Shape 2"/>
          <p:cNvSpPr/>
          <p:nvPr/>
        </p:nvSpPr>
        <p:spPr>
          <a:xfrm>
            <a:off x="6280190" y="657070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6553795"/>
            <a:ext cx="22749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 bright="45000" contrast="-1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blipFill>
            <a:blip r:embed="rId4">
              <a:lum bright="45000" contrast="-10000"/>
            </a:blip>
            <a:tile tx="0" ty="0" sx="100000" sy="100000" flip="none" algn="tl"/>
          </a:blipFill>
        </p:spPr>
      </p:pic>
      <p:sp>
        <p:nvSpPr>
          <p:cNvPr id="3" name="Text 0"/>
          <p:cNvSpPr/>
          <p:nvPr/>
        </p:nvSpPr>
        <p:spPr>
          <a:xfrm>
            <a:off x="5809786" y="1181814"/>
            <a:ext cx="8026826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Retinoblastoma: What is it?</a:t>
            </a:r>
            <a:endParaRPr lang="en-US" sz="49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3363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404354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17306" y="3456741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Genetic Mutation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017306" y="38623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Retinoblastoma is caused by a genetic mutation that leads to uncontrolled cell growth in the retina.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363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624" y="3404354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08983" y="3336369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Tumor Formation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908983" y="386238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mutated cells form a tumor that can quickly grow and spread to other parts of the eye and body.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959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3066" y="5863947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017306" y="579596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Affecting Vision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7017306" y="632198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the tumor grows, it can damage the retina and optic nerve, leading to vision loss and other complications.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 bright="50000" contrast="-23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6646"/>
            <a:ext cx="7787502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100"/>
              </a:lnSpc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Potential Consequences of Late Detection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2686050"/>
            <a:ext cx="3664863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204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Vision Loss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4" y="3446502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retinoblastoma is not detected and treated early, it can lead to permanent vision loss or even blindness in the affected eye.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86050"/>
            <a:ext cx="3664863" cy="2809399"/>
          </a:xfrm>
          <a:prstGeom prst="roundRect">
            <a:avLst>
              <a:gd name="adj" fmla="val 3391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9204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Metastasis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406301" y="3446502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Delayed diagnosis increases the risk of the cancer spreading to other parts of the body, making it much more difficult to treat.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22263"/>
            <a:ext cx="7556421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95669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Fatality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514624" y="648271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most severe cases, late detection of retinoblastoma can result in the child's death if the cancer is not successfully contained.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8273" y="1037063"/>
            <a:ext cx="8241565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Early Detection Saves </a:t>
            </a:r>
            <a:r>
              <a:rPr lang="en-US" sz="49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Lives </a:t>
            </a:r>
            <a:endParaRPr lang="he-IL" sz="4900" b="1" kern="0" spc="-98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marL="0" indent="0">
              <a:lnSpc>
                <a:spcPts val="5300"/>
              </a:lnSpc>
              <a:buNone/>
            </a:pPr>
            <a:endParaRPr lang="he-IL" sz="4900" b="1" kern="0" spc="-98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>
              <a:lnSpc>
                <a:spcPts val="5550"/>
              </a:lnSpc>
            </a:pPr>
            <a:endParaRPr lang="en-US" sz="2000" b="1" dirty="0" smtClean="0">
              <a:solidFill>
                <a:srgbClr val="282824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>
              <a:lnSpc>
                <a:spcPts val="5550"/>
              </a:lnSpc>
            </a:pPr>
            <a:r>
              <a:rPr lang="en-US" sz="36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</a:t>
            </a: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Importance of Early </a:t>
            </a:r>
            <a:r>
              <a:rPr lang="en-US" sz="36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Diagnosis</a:t>
            </a:r>
            <a:r>
              <a:rPr lang="he-IL" sz="36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:</a:t>
            </a:r>
            <a:endParaRPr lang="en-US" sz="3600" b="1" dirty="0">
              <a:solidFill>
                <a:srgbClr val="282824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840680" y="3992137"/>
            <a:ext cx="8499788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he-IL" sz="3200" kern="0" spc="-31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3200" kern="0" spc="-3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</a:t>
            </a:r>
            <a:r>
              <a:rPr lang="en-US" sz="32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detection and treatment, the survival rate for retinoblastoma can be as high as 95%.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wner\Desktop\downloa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18311" y="0"/>
            <a:ext cx="8817429" cy="8229600"/>
          </a:xfrm>
          <a:prstGeom prst="rect">
            <a:avLst/>
          </a:prstGeom>
          <a:noFill/>
        </p:spPr>
      </p:pic>
      <p:sp>
        <p:nvSpPr>
          <p:cNvPr id="3" name="Text 0"/>
          <p:cNvSpPr/>
          <p:nvPr/>
        </p:nvSpPr>
        <p:spPr>
          <a:xfrm>
            <a:off x="793790" y="7609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 and Challenges</a:t>
            </a:r>
          </a:p>
        </p:txBody>
      </p:sp>
      <p:sp>
        <p:nvSpPr>
          <p:cNvPr id="4" name="Shape 1"/>
          <p:cNvSpPr/>
          <p:nvPr/>
        </p:nvSpPr>
        <p:spPr>
          <a:xfrm>
            <a:off x="595372" y="279233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190744" y="29097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Early Detection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1190744" y="3400150"/>
            <a:ext cx="35433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 a system to identify retinoblastoma signs from everyday photos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4810539" y="277886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5288399" y="293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Accessibility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5288399" y="3421402"/>
            <a:ext cx="34114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for use with basic cameras or smartphones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567214" y="5544822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190863" y="5544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Overcome Challenges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1190863" y="6035241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Address subtle visual features, variable input data, and accessibility needs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5190"/>
            <a:ext cx="9924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00"/>
              </a:lnSpc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Preparation and </a:t>
            </a:r>
            <a:r>
              <a:rPr lang="en-US" sz="49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Processing</a:t>
            </a:r>
            <a:endParaRPr lang="en-US" sz="4900" b="1" kern="0" spc="-98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19093"/>
            <a:ext cx="3217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</a:t>
            </a:r>
            <a:r>
              <a:rPr lang="en-US" sz="36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Organization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27007"/>
            <a:ext cx="1175133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85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Manually prepared dataset.</a:t>
            </a:r>
          </a:p>
          <a:p>
            <a:pPr lvl="1">
              <a:lnSpc>
                <a:spcPts val="285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Images </a:t>
            </a:r>
            <a:r>
              <a:rPr lang="en-US" sz="28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are categorized into two groups: healthy eyes and retinoblastoma-affected eyes. 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793790" y="4219694"/>
            <a:ext cx="3217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Image Preprocessing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93790" y="4750420"/>
            <a:ext cx="1153726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use </a:t>
            </a:r>
            <a:r>
              <a:rPr lang="en-US" sz="28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Mediapipe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eye detection in facial photos, crop the eye regions, and standardize all images to 224x224 pixels with normalized pixel values.</a:t>
            </a:r>
          </a:p>
          <a:p>
            <a:pPr>
              <a:lnSpc>
                <a:spcPts val="2850"/>
              </a:lnSpc>
            </a:pPr>
            <a:endParaRPr lang="en-US" sz="2800" b="1" dirty="0" smtClean="0"/>
          </a:p>
          <a:p>
            <a:pPr>
              <a:lnSpc>
                <a:spcPts val="2750"/>
              </a:lnSpc>
              <a:spcAft>
                <a:spcPts val="600"/>
              </a:spcAft>
            </a:pPr>
            <a:r>
              <a:rPr lang="en-US" sz="36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Augmentation </a:t>
            </a:r>
            <a:r>
              <a:rPr lang="en-US" sz="36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Techniques</a:t>
            </a:r>
          </a:p>
          <a:p>
            <a:pPr>
              <a:lnSpc>
                <a:spcPts val="2750"/>
              </a:lnSpc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techniques artificially expand the dataset size, reducing </a:t>
            </a:r>
            <a:r>
              <a:rPr lang="en-US" sz="280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overfitting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and improving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generalization.</a:t>
            </a:r>
          </a:p>
          <a:p>
            <a:pPr>
              <a:lnSpc>
                <a:spcPts val="2750"/>
              </a:lnSpc>
            </a:pP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They include: Horizontal </a:t>
            </a:r>
            <a:r>
              <a:rPr lang="en-US" sz="28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Flip, Random Rotation, Color Jitter, Random Resized Crop.</a:t>
            </a:r>
          </a:p>
          <a:p>
            <a:pPr lvl="1">
              <a:lnSpc>
                <a:spcPts val="2850"/>
              </a:lnSpc>
            </a:pPr>
            <a:endParaRPr lang="en-US" sz="2800" dirty="0" smtClean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30927" y="356839"/>
            <a:ext cx="8597590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5300"/>
              </a:lnSpc>
              <a:buNone/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Architecture: Convolutional Neural Network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08" y="2938462"/>
            <a:ext cx="1057394" cy="16917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91284" y="314991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Convolutional Layers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791284" y="3607117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Extract meaningful features like edges, shapes, and textures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08" y="4630221"/>
            <a:ext cx="1057394" cy="16917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91284" y="4841676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Pooling Layers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791284" y="5298876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Reduce image representation size, focusing on important features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08" y="6321980"/>
            <a:ext cx="1057394" cy="16917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1284" y="6533435"/>
            <a:ext cx="2738438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Fully Connected Layers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791284" y="6990635"/>
            <a:ext cx="6289238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Combine extracted features to classify as Healthy or Retinoblastoma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16708" y="2097061"/>
            <a:ext cx="6051000" cy="479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50"/>
              </a:lnSpc>
            </a:pPr>
            <a:r>
              <a:rPr lang="en-US" sz="4000" b="1" dirty="0" err="1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Pytorch</a:t>
            </a:r>
            <a:r>
              <a:rPr lang="en-US" sz="4000" b="1" dirty="0" smtClean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implementation</a:t>
            </a:r>
            <a:endParaRPr lang="en-US" sz="4000" b="1" dirty="0">
              <a:solidFill>
                <a:srgbClr val="282824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lum bright="36000" contrast="-70000"/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8286" y="390293"/>
            <a:ext cx="740354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5300"/>
              </a:lnSpc>
              <a:buNone/>
            </a:pP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and </a:t>
            </a:r>
            <a:endParaRPr lang="en-US" sz="4900" b="1" kern="0" spc="-98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etrona Bold" pitchFamily="34" charset="0"/>
              <a:ea typeface="Petrona Bold" pitchFamily="34" charset="-122"/>
              <a:cs typeface="Petrona Bold" pitchFamily="34" charset="-120"/>
            </a:endParaRPr>
          </a:p>
          <a:p>
            <a:pPr indent="0">
              <a:lnSpc>
                <a:spcPts val="5300"/>
              </a:lnSpc>
              <a:buNone/>
            </a:pPr>
            <a:r>
              <a:rPr lang="en-US" sz="4900" b="1" kern="0" spc="-98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</a:t>
            </a:r>
            <a:r>
              <a:rPr lang="en-US" sz="4900" b="1" kern="0" spc="-98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</a:t>
            </a:r>
          </a:p>
        </p:txBody>
      </p:sp>
      <p:sp>
        <p:nvSpPr>
          <p:cNvPr id="4" name="Shape 1"/>
          <p:cNvSpPr/>
          <p:nvPr/>
        </p:nvSpPr>
        <p:spPr>
          <a:xfrm>
            <a:off x="6032361" y="2005846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256437" y="2465427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5808286" y="2241351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7" name="Text 4"/>
          <p:cNvSpPr/>
          <p:nvPr/>
        </p:nvSpPr>
        <p:spPr>
          <a:xfrm>
            <a:off x="5952709" y="2319814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7195364" y="221515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Splitting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7195364" y="266783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80% training, 20% validation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56437" y="3881080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11" name="Shape 8"/>
          <p:cNvSpPr/>
          <p:nvPr/>
        </p:nvSpPr>
        <p:spPr>
          <a:xfrm>
            <a:off x="5808286" y="3657005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2" name="Text 9"/>
          <p:cNvSpPr/>
          <p:nvPr/>
        </p:nvSpPr>
        <p:spPr>
          <a:xfrm>
            <a:off x="5952709" y="3735467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3600" dirty="0"/>
          </a:p>
        </p:txBody>
      </p:sp>
      <p:sp>
        <p:nvSpPr>
          <p:cNvPr id="13" name="Text 10"/>
          <p:cNvSpPr/>
          <p:nvPr/>
        </p:nvSpPr>
        <p:spPr>
          <a:xfrm>
            <a:off x="7195364" y="363081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Optimization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7195364" y="4083486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Adam Optimizer adjusts model parameters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6256437" y="5296733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16" name="Shape 13"/>
          <p:cNvSpPr/>
          <p:nvPr/>
        </p:nvSpPr>
        <p:spPr>
          <a:xfrm>
            <a:off x="5808286" y="5072658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17" name="Text 14"/>
          <p:cNvSpPr/>
          <p:nvPr/>
        </p:nvSpPr>
        <p:spPr>
          <a:xfrm>
            <a:off x="5952709" y="5151120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3600" dirty="0"/>
          </a:p>
        </p:txBody>
      </p:sp>
      <p:sp>
        <p:nvSpPr>
          <p:cNvPr id="18" name="Text 15"/>
          <p:cNvSpPr/>
          <p:nvPr/>
        </p:nvSpPr>
        <p:spPr>
          <a:xfrm>
            <a:off x="7195364" y="504646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Training Loop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7195364" y="5499140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 smtClean="0">
                <a:solidFill>
                  <a:srgbClr val="4A4A45"/>
                </a:solidFill>
                <a:latin typeface="Lato" pitchFamily="34" charset="0"/>
              </a:rPr>
              <a:t>Training until the </a:t>
            </a:r>
            <a:r>
              <a:rPr lang="en-US" sz="2400" b="1" u="sng" dirty="0" smtClean="0">
                <a:solidFill>
                  <a:srgbClr val="4A4A45"/>
                </a:solidFill>
                <a:latin typeface="Lato" pitchFamily="34" charset="0"/>
              </a:rPr>
              <a:t>best model is found </a:t>
            </a:r>
            <a:r>
              <a:rPr lang="en-US" sz="2400" dirty="0" smtClean="0">
                <a:solidFill>
                  <a:srgbClr val="4A4A45"/>
                </a:solidFill>
                <a:latin typeface="Lato" pitchFamily="34" charset="0"/>
              </a:rPr>
              <a:t>based on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 smtClean="0">
                <a:solidFill>
                  <a:srgbClr val="4A4A45"/>
                </a:solidFill>
                <a:latin typeface="Lato" pitchFamily="34" charset="0"/>
              </a:rPr>
              <a:t>validation lost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6256437" y="6712386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CBC5B8"/>
          </a:solidFill>
          <a:ln/>
        </p:spPr>
      </p:sp>
      <p:sp>
        <p:nvSpPr>
          <p:cNvPr id="21" name="Shape 18"/>
          <p:cNvSpPr/>
          <p:nvPr/>
        </p:nvSpPr>
        <p:spPr>
          <a:xfrm>
            <a:off x="5808286" y="6488311"/>
            <a:ext cx="471011" cy="471011"/>
          </a:xfrm>
          <a:prstGeom prst="roundRect">
            <a:avLst>
              <a:gd name="adj" fmla="val 6668"/>
            </a:avLst>
          </a:prstGeom>
          <a:solidFill>
            <a:srgbClr val="E5DFD2"/>
          </a:solidFill>
          <a:ln/>
        </p:spPr>
      </p:sp>
      <p:sp>
        <p:nvSpPr>
          <p:cNvPr id="22" name="Text 19"/>
          <p:cNvSpPr/>
          <p:nvPr/>
        </p:nvSpPr>
        <p:spPr>
          <a:xfrm>
            <a:off x="5952709" y="6566773"/>
            <a:ext cx="18216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6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3600" dirty="0"/>
          </a:p>
        </p:txBody>
      </p:sp>
      <p:sp>
        <p:nvSpPr>
          <p:cNvPr id="23" name="Text 20"/>
          <p:cNvSpPr/>
          <p:nvPr/>
        </p:nvSpPr>
        <p:spPr>
          <a:xfrm>
            <a:off x="7195364" y="646211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Evaluation</a:t>
            </a:r>
            <a:endParaRPr lang="en-US" sz="3200" dirty="0"/>
          </a:p>
        </p:txBody>
      </p:sp>
      <p:sp>
        <p:nvSpPr>
          <p:cNvPr id="24" name="Text 21"/>
          <p:cNvSpPr/>
          <p:nvPr/>
        </p:nvSpPr>
        <p:spPr>
          <a:xfrm>
            <a:off x="7195364" y="6914793"/>
            <a:ext cx="621303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Confusion Matrix, </a:t>
            </a:r>
            <a:r>
              <a:rPr lang="en-US" sz="240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Classification Report, </a:t>
            </a: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ROC-AUC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800</Words>
  <Application>Microsoft Office PowerPoint</Application>
  <PresentationFormat>Custom</PresentationFormat>
  <Paragraphs>156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Petrona Bold</vt:lpstr>
      <vt:lpstr>Calibri</vt:lpstr>
      <vt:lpstr>Lato Bold</vt:lpstr>
      <vt:lpstr>Inter</vt:lpstr>
      <vt:lpstr>Lato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Owner</cp:lastModifiedBy>
  <cp:revision>22</cp:revision>
  <dcterms:created xsi:type="dcterms:W3CDTF">2024-11-20T14:46:52Z</dcterms:created>
  <dcterms:modified xsi:type="dcterms:W3CDTF">2024-11-26T11:12:21Z</dcterms:modified>
</cp:coreProperties>
</file>